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73" r:id="rId8"/>
    <p:sldId id="279" r:id="rId9"/>
    <p:sldId id="281" r:id="rId10"/>
    <p:sldId id="283" r:id="rId11"/>
    <p:sldId id="284" r:id="rId12"/>
    <p:sldId id="287" r:id="rId13"/>
    <p:sldId id="291" r:id="rId14"/>
  </p:sldIdLst>
  <p:sldSz cx="9144000" cy="6858000" type="screen4x3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53" d="100"/>
          <a:sy n="53" d="100"/>
        </p:scale>
        <p:origin x="-102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0C303-3876-4771-99F4-4E4258FE745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A33CF-3129-486B-8619-1C7AD31FAF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0C303-3876-4771-99F4-4E4258FE745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A33CF-3129-486B-8619-1C7AD31FAF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0C303-3876-4771-99F4-4E4258FE745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A33CF-3129-486B-8619-1C7AD31FAF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0C303-3876-4771-99F4-4E4258FE745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A33CF-3129-486B-8619-1C7AD31FAF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0C303-3876-4771-99F4-4E4258FE745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A33CF-3129-486B-8619-1C7AD31FAF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0C303-3876-4771-99F4-4E4258FE745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A33CF-3129-486B-8619-1C7AD31FAF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0C303-3876-4771-99F4-4E4258FE745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A33CF-3129-486B-8619-1C7AD31FAF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0C303-3876-4771-99F4-4E4258FE745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A33CF-3129-486B-8619-1C7AD31FAF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0C303-3876-4771-99F4-4E4258FE745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A33CF-3129-486B-8619-1C7AD31FAF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0C303-3876-4771-99F4-4E4258FE745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A33CF-3129-486B-8619-1C7AD31FAF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10C303-3876-4771-99F4-4E4258FE745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A33CF-3129-486B-8619-1C7AD31FAF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910C303-3876-4771-99F4-4E4258FE7453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C0A33CF-3129-486B-8619-1C7AD31FAFF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Post-Closing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Update CCW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Updating </a:t>
            </a:r>
            <a:r>
              <a:rPr lang="en-US" b="1" dirty="0" smtClean="0"/>
              <a:t>YCD1</a:t>
            </a:r>
            <a:endParaRPr lang="en-US" b="1" dirty="0"/>
          </a:p>
          <a:p>
            <a:r>
              <a:rPr lang="en-US" dirty="0" smtClean="0"/>
              <a:t>Please refer to the following slides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Updating YCD1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System with necessary information to create 1099 for the borrower/seller.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Updating YCD1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** Note: The 1099 information </a:t>
            </a:r>
            <a:r>
              <a:rPr lang="en-US" b="1" dirty="0" smtClean="0"/>
              <a:t>must </a:t>
            </a:r>
            <a:r>
              <a:rPr lang="en-US" b="1" dirty="0"/>
              <a:t>be keyed on a 2</a:t>
            </a:r>
            <a:r>
              <a:rPr lang="en-US" b="1" baseline="30000" dirty="0"/>
              <a:t>nd</a:t>
            </a:r>
            <a:r>
              <a:rPr lang="en-US" b="1" dirty="0"/>
              <a:t> lien as well.  </a:t>
            </a:r>
            <a:endParaRPr lang="en-US" b="1" dirty="0" smtClean="0"/>
          </a:p>
          <a:p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</a:t>
            </a:r>
            <a:r>
              <a:rPr lang="en-US" b="1" dirty="0"/>
              <a:t>liens with </a:t>
            </a:r>
            <a:r>
              <a:rPr lang="en-US" b="1" dirty="0" smtClean="0"/>
              <a:t>the </a:t>
            </a:r>
            <a:r>
              <a:rPr lang="en-US" b="1" dirty="0"/>
              <a:t>right to collect will NOT be issued a 1099</a:t>
            </a:r>
            <a:r>
              <a:rPr lang="en-US" b="1" dirty="0" smtClean="0"/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Update CCW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Indicate in the system that bills should no longer be sent to the borrower.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Post-Closing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job aid provides instruction on how to post close a short sale.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Receiving the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Listed below </a:t>
            </a:r>
            <a:r>
              <a:rPr lang="en-US" dirty="0"/>
              <a:t>are the required documents to complete the post closing </a:t>
            </a:r>
            <a:r>
              <a:rPr lang="en-US" dirty="0" smtClean="0"/>
              <a:t>process:</a:t>
            </a:r>
            <a:endParaRPr lang="en-US" dirty="0"/>
          </a:p>
          <a:p>
            <a:pPr lvl="1" hangingPunct="0"/>
            <a:r>
              <a:rPr lang="en-US" dirty="0"/>
              <a:t>Stamped certified/signed HUD </a:t>
            </a:r>
          </a:p>
          <a:p>
            <a:pPr lvl="1" hangingPunct="0"/>
            <a:r>
              <a:rPr lang="en-US" dirty="0"/>
              <a:t>Signed Waiver of </a:t>
            </a:r>
            <a:r>
              <a:rPr lang="en-US" dirty="0" smtClean="0"/>
              <a:t>Funds </a:t>
            </a:r>
            <a:endParaRPr lang="en-US" dirty="0"/>
          </a:p>
          <a:p>
            <a:pPr lvl="1" hangingPunct="0"/>
            <a:r>
              <a:rPr lang="en-US" dirty="0" smtClean="0"/>
              <a:t>Copy </a:t>
            </a:r>
            <a:r>
              <a:rPr lang="en-US" dirty="0"/>
              <a:t>of WP II screens</a:t>
            </a:r>
          </a:p>
          <a:p>
            <a:pPr lvl="1" hangingPunct="0"/>
            <a:r>
              <a:rPr lang="en-US" dirty="0"/>
              <a:t>Proof of 2</a:t>
            </a:r>
            <a:r>
              <a:rPr lang="en-US" baseline="30000" dirty="0"/>
              <a:t>nd</a:t>
            </a:r>
            <a:r>
              <a:rPr lang="en-US" dirty="0"/>
              <a:t> lien</a:t>
            </a:r>
          </a:p>
          <a:p>
            <a:pPr lvl="1" hangingPunct="0"/>
            <a:r>
              <a:rPr lang="en-US" dirty="0"/>
              <a:t>Proof of Seller </a:t>
            </a:r>
            <a:r>
              <a:rPr lang="en-US" dirty="0" smtClean="0"/>
              <a:t>Contribution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Foreclosure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 </a:t>
            </a:r>
            <a:r>
              <a:rPr lang="en-US" dirty="0" smtClean="0"/>
              <a:t>the systems with the file closed screen.</a:t>
            </a:r>
          </a:p>
          <a:p>
            <a:r>
              <a:rPr lang="en-US" dirty="0" smtClean="0"/>
              <a:t>Inform the foreclosure department that Loss Mitigation activities have concluded.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Foreclosure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**Note: Verify that the negotiator </a:t>
            </a:r>
            <a:r>
              <a:rPr lang="en-US" b="1" dirty="0" smtClean="0"/>
              <a:t>documented that the Deficiency balance will not be pursued.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Escrowed Loans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if Hazard/Fire/Flood insurance is being escrowed. </a:t>
            </a:r>
          </a:p>
          <a:p>
            <a:r>
              <a:rPr lang="en-US" dirty="0" smtClean="0"/>
              <a:t>If so, send a letter to each insurance company alerting them of the short sale conclusion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Update CCW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Lien </a:t>
            </a:r>
            <a:r>
              <a:rPr lang="en-US" b="1" dirty="0" smtClean="0"/>
              <a:t>Release</a:t>
            </a:r>
            <a:endParaRPr lang="en-US" dirty="0"/>
          </a:p>
          <a:p>
            <a:r>
              <a:rPr lang="en-US" dirty="0"/>
              <a:t>Request the release of lien </a:t>
            </a:r>
            <a:endParaRPr lang="en-US" dirty="0" smtClean="0"/>
          </a:p>
          <a:p>
            <a:r>
              <a:rPr lang="en-US" dirty="0" smtClean="0"/>
              <a:t>Be sure the Lien Release Dept. has the accurate information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Update CCW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 sure to document the system with net proceeds provided at closing.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Update CCW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Update system with </a:t>
            </a:r>
            <a:r>
              <a:rPr lang="en-US" dirty="0"/>
              <a:t>the correct BPO </a:t>
            </a:r>
            <a:r>
              <a:rPr lang="en-US" dirty="0" smtClean="0"/>
              <a:t>amount.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7.0&quot;&gt;&lt;object type=&quot;1&quot; unique_id=&quot;10001&quot;&gt;&lt;object type=&quot;2&quot; unique_id=&quot;10863&quot;&gt;&lt;object type=&quot;3&quot; unique_id=&quot;10864&quot;&gt;&lt;property id=&quot;20148&quot; value=&quot;5&quot;/&gt;&lt;property id=&quot;20300&quot; value=&quot;Slide 1 - &amp;quot;Post-Closing Process&amp;quot;&quot;/&gt;&lt;property id=&quot;20307&quot; value=&quot;256&quot;/&gt;&lt;/object&gt;&lt;object type=&quot;3&quot; unique_id=&quot;10865&quot;&gt;&lt;property id=&quot;20148&quot; value=&quot;5&quot;/&gt;&lt;property id=&quot;20300&quot; value=&quot;Slide 2 - &amp;quot;Post-Closing Process&amp;quot;&quot;/&gt;&lt;property id=&quot;20307&quot; value=&quot;257&quot;/&gt;&lt;/object&gt;&lt;object type=&quot;3&quot; unique_id=&quot;10866&quot;&gt;&lt;property id=&quot;20148&quot; value=&quot;5&quot;/&gt;&lt;property id=&quot;20300&quot; value=&quot;Slide 3 - &amp;quot;Receiving the File&amp;quot;&quot;/&gt;&lt;property id=&quot;20307&quot; value=&quot;258&quot;/&gt;&lt;/object&gt;&lt;object type=&quot;3&quot; unique_id=&quot;10867&quot;&gt;&lt;property id=&quot;20148&quot; value=&quot;5&quot;/&gt;&lt;property id=&quot;20300&quot; value=&quot;Slide 4 - &amp;quot;Foreclosure&amp;quot;&quot;/&gt;&lt;property id=&quot;20307&quot; value=&quot;259&quot;/&gt;&lt;/object&gt;&lt;object type=&quot;3&quot; unique_id=&quot;11002&quot;&gt;&lt;property id=&quot;20148&quot; value=&quot;5&quot;/&gt;&lt;property id=&quot;20300&quot; value=&quot;Slide 5 - &amp;quot;Foreclosure&amp;quot;&quot;/&gt;&lt;property id=&quot;20307&quot; value=&quot;266&quot;/&gt;&lt;/object&gt;&lt;object type=&quot;3&quot; unique_id=&quot;11003&quot;&gt;&lt;property id=&quot;20148&quot; value=&quot;5&quot;/&gt;&lt;property id=&quot;20300&quot; value=&quot;Slide 6 - &amp;quot;Escrowed Loans&amp;quot;&quot;/&gt;&lt;property id=&quot;20307&quot; value=&quot;267&quot;/&gt;&lt;/object&gt;&lt;object type=&quot;3&quot; unique_id=&quot;11180&quot;&gt;&lt;property id=&quot;20148&quot; value=&quot;5&quot;/&gt;&lt;property id=&quot;20300&quot; value=&quot;Slide 7 - &amp;quot;Update CCW&amp;quot;&quot;/&gt;&lt;property id=&quot;20307&quot; value=&quot;273&quot;/&gt;&lt;/object&gt;&lt;object type=&quot;3&quot; unique_id=&quot;11186&quot;&gt;&lt;property id=&quot;20148&quot; value=&quot;5&quot;/&gt;&lt;property id=&quot;20300&quot; value=&quot;Slide 8 - &amp;quot;Update CCW&amp;quot;&quot;/&gt;&lt;property id=&quot;20307&quot; value=&quot;279&quot;/&gt;&lt;/object&gt;&lt;object type=&quot;3&quot; unique_id=&quot;11630&quot;&gt;&lt;property id=&quot;20148&quot; value=&quot;5&quot;/&gt;&lt;property id=&quot;20300&quot; value=&quot;Slide 9 - &amp;quot;Update CCW&amp;quot;&quot;/&gt;&lt;property id=&quot;20307&quot; value=&quot;281&quot;/&gt;&lt;/object&gt;&lt;object type=&quot;3&quot; unique_id=&quot;11632&quot;&gt;&lt;property id=&quot;20148&quot; value=&quot;5&quot;/&gt;&lt;property id=&quot;20300&quot; value=&quot;Slide 10 - &amp;quot;Update CCW&amp;quot;&quot;/&gt;&lt;property id=&quot;20307&quot; value=&quot;283&quot;/&gt;&lt;/object&gt;&lt;object type=&quot;3&quot; unique_id=&quot;11633&quot;&gt;&lt;property id=&quot;20148&quot; value=&quot;5&quot;/&gt;&lt;property id=&quot;20300&quot; value=&quot;Slide 11 - &amp;quot;Updating YCD1 Steps&amp;quot;&quot;/&gt;&lt;property id=&quot;20307&quot; value=&quot;284&quot;/&gt;&lt;/object&gt;&lt;object type=&quot;3&quot; unique_id=&quot;11636&quot;&gt;&lt;property id=&quot;20148&quot; value=&quot;5&quot;/&gt;&lt;property id=&quot;20300&quot; value=&quot;Slide 12 - &amp;quot;Updating YCD1 Steps&amp;quot;&quot;/&gt;&lt;property id=&quot;20307&quot; value=&quot;287&quot;/&gt;&lt;/object&gt;&lt;object type=&quot;3&quot; unique_id=&quot;11640&quot;&gt;&lt;property id=&quot;20148&quot; value=&quot;5&quot;/&gt;&lt;property id=&quot;20300&quot; value=&quot;Slide 13 - &amp;quot;Update CCW&amp;quot;&quot;/&gt;&lt;property id=&quot;20307&quot; value=&quot;291&quot;/&gt;&lt;/object&gt;&lt;/object&gt;&lt;object type=&quot;8&quot; unique_id=&quot;10877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282</TotalTime>
  <Words>240</Words>
  <Application>Microsoft Office PowerPoint</Application>
  <PresentationFormat>On-screen Show (4:3)</PresentationFormat>
  <Paragraphs>36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Post-Closing Process</vt:lpstr>
      <vt:lpstr>Post-Closing Process</vt:lpstr>
      <vt:lpstr>Receiving the File</vt:lpstr>
      <vt:lpstr>Foreclosure</vt:lpstr>
      <vt:lpstr>Foreclosure</vt:lpstr>
      <vt:lpstr>Escrowed Loans</vt:lpstr>
      <vt:lpstr>Update CCW</vt:lpstr>
      <vt:lpstr>Update CCW</vt:lpstr>
      <vt:lpstr>Update CCW</vt:lpstr>
      <vt:lpstr>Update CCW</vt:lpstr>
      <vt:lpstr>Updating YCD1 Steps</vt:lpstr>
      <vt:lpstr>Updating YCD1 Steps</vt:lpstr>
      <vt:lpstr>Update CCW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Post-Closing Process</dc:title>
  <dc:creator>Justin</dc:creator>
  <cp:lastModifiedBy>Justin</cp:lastModifiedBy>
  <cp:revision>10</cp:revision>
  <dcterms:created xsi:type="dcterms:W3CDTF">2011-10-30T21:33:23Z</dcterms:created>
  <dcterms:modified xsi:type="dcterms:W3CDTF">2011-12-08T03:43:17Z</dcterms:modified>
</cp:coreProperties>
</file>